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dec Pro Bold" charset="1" panose="00000600000000000000"/>
      <p:regular r:id="rId17"/>
    </p:embeddedFont>
    <p:embeddedFont>
      <p:font typeface="Codec Pro Ultra-Bold" charset="1" panose="00000700000000000000"/>
      <p:regular r:id="rId18"/>
    </p:embeddedFont>
    <p:embeddedFont>
      <p:font typeface="Codec Pro" charset="1" panose="000005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384" y="-167508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42441" y="859120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41048" y="53781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180105" y="618159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04533" y="-494599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5713" y="46256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748" y="77601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81741" y="265415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31401" y="7032332"/>
            <a:ext cx="7225199" cy="700433"/>
            <a:chOff x="0" y="0"/>
            <a:chExt cx="1356880" cy="1315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56880" cy="131540"/>
            </a:xfrm>
            <a:custGeom>
              <a:avLst/>
              <a:gdLst/>
              <a:ahLst/>
              <a:cxnLst/>
              <a:rect r="r" b="b" t="t" l="l"/>
              <a:pathLst>
                <a:path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528543" y="144187"/>
            <a:ext cx="3230914" cy="3121871"/>
          </a:xfrm>
          <a:custGeom>
            <a:avLst/>
            <a:gdLst/>
            <a:ahLst/>
            <a:cxnLst/>
            <a:rect r="r" b="b" t="t" l="l"/>
            <a:pathLst>
              <a:path h="3121871" w="3230914">
                <a:moveTo>
                  <a:pt x="0" y="0"/>
                </a:moveTo>
                <a:lnTo>
                  <a:pt x="3230914" y="0"/>
                </a:lnTo>
                <a:lnTo>
                  <a:pt x="3230914" y="3121871"/>
                </a:lnTo>
                <a:lnTo>
                  <a:pt x="0" y="312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17383" y="3742308"/>
            <a:ext cx="9253234" cy="293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1120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Patrón Iterator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1477" y="7235129"/>
            <a:ext cx="5245047" cy="4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b="true" sz="2787" spc="7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JUAN SEBASTIAN VEGA DIAZ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531401" y="7647098"/>
            <a:ext cx="7225199" cy="700433"/>
            <a:chOff x="0" y="0"/>
            <a:chExt cx="1356880" cy="1315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6880" cy="131540"/>
            </a:xfrm>
            <a:custGeom>
              <a:avLst/>
              <a:gdLst/>
              <a:ahLst/>
              <a:cxnLst/>
              <a:rect r="r" b="b" t="t" l="l"/>
              <a:pathLst>
                <a:path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21477" y="7803979"/>
            <a:ext cx="5245047" cy="4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b="true" sz="2787" spc="7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20231020087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86241" y="0"/>
            <a:ext cx="7601759" cy="10287000"/>
            <a:chOff x="0" y="0"/>
            <a:chExt cx="117771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771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7711">
                  <a:moveTo>
                    <a:pt x="0" y="0"/>
                  </a:moveTo>
                  <a:lnTo>
                    <a:pt x="1177711" y="0"/>
                  </a:lnTo>
                  <a:lnTo>
                    <a:pt x="117771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452" t="0" r="-4366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1074" y="1883329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CONCLUSIÓN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4745877"/>
            <a:ext cx="10686241" cy="227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en-US" sz="3259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El patrón Iterator simplifica el recorrido. Mejora la cohesión y el acoplamiento. Es esencial en diseño de software. Se usa ampliamente en frameworks. Garantiza eficiencia y flexibilidad.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21992" y="669994"/>
            <a:ext cx="5530989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REFERENCIAS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4328" y="4615602"/>
            <a:ext cx="15022482" cy="227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9123" indent="-234562" lvl="1">
              <a:lnSpc>
                <a:spcPts val="3042"/>
              </a:lnSpc>
              <a:buFont typeface="Arial"/>
              <a:buChar char="•"/>
            </a:pPr>
            <a:r>
              <a:rPr lang="en-US" sz="2172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Gamma, E., Helm, R., Johnson, R., &amp; Vlissides, J. (1995). Design Patterns: Elements of Reusable Object-Oriented Software. Addison-Wesley.</a:t>
            </a:r>
          </a:p>
          <a:p>
            <a:pPr algn="ctr" marL="469123" indent="-234562" lvl="1">
              <a:lnSpc>
                <a:spcPts val="3042"/>
              </a:lnSpc>
              <a:spcBef>
                <a:spcPct val="0"/>
              </a:spcBef>
              <a:buFont typeface="Arial"/>
              <a:buChar char="•"/>
            </a:pPr>
            <a:r>
              <a:rPr lang="en-US" sz="2172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Sierra, K., &amp; Bates, B. (2005). Use a Design Pattern: Iterator. En Head First Java. O'Reilly Media.</a:t>
            </a:r>
          </a:p>
          <a:p>
            <a:pPr algn="ctr" marL="469123" indent="-234562" lvl="1">
              <a:lnSpc>
                <a:spcPts val="3042"/>
              </a:lnSpc>
              <a:spcBef>
                <a:spcPct val="0"/>
              </a:spcBef>
              <a:buFont typeface="Arial"/>
              <a:buChar char="•"/>
            </a:pPr>
            <a:r>
              <a:rPr lang="en-US" sz="2172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Profesor de Modelos de Programación (2024). Iterator.pptx_d69ded39dc158ff3fb14fa56651f3590.pdf. Unversidad Distrital Francisco José De Caldas</a:t>
            </a:r>
          </a:p>
          <a:p>
            <a:pPr algn="ctr">
              <a:lnSpc>
                <a:spcPts val="30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0624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96538" y="821634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DESCRPICION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0123" y="2196219"/>
            <a:ext cx="8089341" cy="687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7168" indent="-273584" lvl="1">
              <a:lnSpc>
                <a:spcPts val="3041"/>
              </a:lnSpc>
              <a:buFont typeface="Arial"/>
              <a:buChar char="•"/>
            </a:pPr>
            <a:r>
              <a:rPr lang="en-US" sz="2534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Permite recorrer elementos de una colección sin exponer su representación </a:t>
            </a:r>
            <a:r>
              <a:rPr lang="en-US" sz="2534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subyacente (lista, pila, árbol, etc.).</a:t>
            </a:r>
          </a:p>
          <a:p>
            <a:pPr algn="l">
              <a:lnSpc>
                <a:spcPts val="3041"/>
              </a:lnSpc>
            </a:pPr>
          </a:p>
          <a:p>
            <a:pPr algn="l" marL="547168" indent="-273584" lvl="1">
              <a:lnSpc>
                <a:spcPts val="3041"/>
              </a:lnSpc>
              <a:buFont typeface="Arial"/>
              <a:buChar char="•"/>
            </a:pPr>
            <a:r>
              <a:rPr lang="en-US" sz="2534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El patrón Iterator facilita el acceso secuencial a elementos. Permite recorrer una estructura de datos. Su representación interna no se expone, mejorando la seguridad y el diseño.</a:t>
            </a:r>
          </a:p>
          <a:p>
            <a:pPr algn="l">
              <a:lnSpc>
                <a:spcPts val="3041"/>
              </a:lnSpc>
            </a:pPr>
          </a:p>
          <a:p>
            <a:pPr algn="l" marL="547168" indent="-273584" lvl="1">
              <a:lnSpc>
                <a:spcPts val="3041"/>
              </a:lnSpc>
              <a:buFont typeface="Arial"/>
              <a:buChar char="•"/>
            </a:pPr>
            <a:r>
              <a:rPr lang="en-US" sz="2534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El patrón Iterator es uno de los patrones de diseño más utilizados en el desarrollo de software. Permite a los desarrolladores recorrer una colección de objetos de manera secuencial sin exponer su representación interna. Este patrón es fundamental para trabajar con colecciones de datos de una forma consistente y simple.</a:t>
            </a:r>
          </a:p>
          <a:p>
            <a:pPr algn="l">
              <a:lnSpc>
                <a:spcPts val="304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081639" y="3675578"/>
            <a:ext cx="5483958" cy="198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 otras palabras, este patrón desacopla el proceso de recorrido del almacenamiento de datos.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156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1" y="0"/>
                </a:lnTo>
                <a:lnTo>
                  <a:pt x="16764131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2258" y="1028700"/>
            <a:ext cx="9032792" cy="8229600"/>
            <a:chOff x="0" y="0"/>
            <a:chExt cx="237900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900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37900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140040"/>
                  </a:lnTo>
                  <a:cubicBezTo>
                    <a:pt x="2379007" y="2155187"/>
                    <a:pt x="2366728" y="2167467"/>
                    <a:pt x="2351580" y="2167467"/>
                  </a:cubicBezTo>
                  <a:lnTo>
                    <a:pt x="27427" y="2167467"/>
                  </a:lnTo>
                  <a:cubicBezTo>
                    <a:pt x="12279" y="2167467"/>
                    <a:pt x="0" y="2155187"/>
                    <a:pt x="0" y="2140040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900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63790" y="1393694"/>
            <a:ext cx="4932944" cy="244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¿QUÉ ES EL PATRÓN ITERATOR?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3028" y="535426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1156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90373" y="1829169"/>
            <a:ext cx="8297627" cy="7062713"/>
          </a:xfrm>
          <a:custGeom>
            <a:avLst/>
            <a:gdLst/>
            <a:ahLst/>
            <a:cxnLst/>
            <a:rect r="r" b="b" t="t" l="l"/>
            <a:pathLst>
              <a:path h="7062713" w="8297627">
                <a:moveTo>
                  <a:pt x="0" y="0"/>
                </a:moveTo>
                <a:lnTo>
                  <a:pt x="8297627" y="0"/>
                </a:lnTo>
                <a:lnTo>
                  <a:pt x="8297627" y="7062713"/>
                </a:lnTo>
                <a:lnTo>
                  <a:pt x="0" y="7062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479" t="-61" r="-382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7783" y="4483244"/>
            <a:ext cx="3790635" cy="1577962"/>
          </a:xfrm>
          <a:custGeom>
            <a:avLst/>
            <a:gdLst/>
            <a:ahLst/>
            <a:cxnLst/>
            <a:rect r="r" b="b" t="t" l="l"/>
            <a:pathLst>
              <a:path h="1577962" w="3790635">
                <a:moveTo>
                  <a:pt x="0" y="0"/>
                </a:moveTo>
                <a:lnTo>
                  <a:pt x="3790635" y="0"/>
                </a:lnTo>
                <a:lnTo>
                  <a:pt x="3790635" y="1577962"/>
                </a:lnTo>
                <a:lnTo>
                  <a:pt x="0" y="157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02238" y="4483244"/>
            <a:ext cx="3679053" cy="1577962"/>
          </a:xfrm>
          <a:custGeom>
            <a:avLst/>
            <a:gdLst/>
            <a:ahLst/>
            <a:cxnLst/>
            <a:rect r="r" b="b" t="t" l="l"/>
            <a:pathLst>
              <a:path h="1577962" w="3679053">
                <a:moveTo>
                  <a:pt x="0" y="0"/>
                </a:moveTo>
                <a:lnTo>
                  <a:pt x="3679052" y="0"/>
                </a:lnTo>
                <a:lnTo>
                  <a:pt x="3679052" y="1577962"/>
                </a:lnTo>
                <a:lnTo>
                  <a:pt x="0" y="157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35257" y="6699381"/>
            <a:ext cx="3886794" cy="1681016"/>
          </a:xfrm>
          <a:custGeom>
            <a:avLst/>
            <a:gdLst/>
            <a:ahLst/>
            <a:cxnLst/>
            <a:rect r="r" b="b" t="t" l="l"/>
            <a:pathLst>
              <a:path h="1681016" w="3886794">
                <a:moveTo>
                  <a:pt x="0" y="0"/>
                </a:moveTo>
                <a:lnTo>
                  <a:pt x="3886794" y="0"/>
                </a:lnTo>
                <a:lnTo>
                  <a:pt x="3886794" y="1681016"/>
                </a:lnTo>
                <a:lnTo>
                  <a:pt x="0" y="16810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9547" y="3348198"/>
            <a:ext cx="4612483" cy="5368049"/>
            <a:chOff x="0" y="0"/>
            <a:chExt cx="1242401" cy="14459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0283" y="0"/>
                  </a:moveTo>
                  <a:lnTo>
                    <a:pt x="1202118" y="0"/>
                  </a:lnTo>
                  <a:cubicBezTo>
                    <a:pt x="1212802" y="0"/>
                    <a:pt x="1223048" y="4244"/>
                    <a:pt x="1230603" y="11799"/>
                  </a:cubicBezTo>
                  <a:cubicBezTo>
                    <a:pt x="1238157" y="19353"/>
                    <a:pt x="1242401" y="29600"/>
                    <a:pt x="1242401" y="40283"/>
                  </a:cubicBezTo>
                  <a:lnTo>
                    <a:pt x="1242401" y="1405634"/>
                  </a:lnTo>
                  <a:cubicBezTo>
                    <a:pt x="1242401" y="1416318"/>
                    <a:pt x="1238157" y="1426564"/>
                    <a:pt x="1230603" y="1434119"/>
                  </a:cubicBezTo>
                  <a:cubicBezTo>
                    <a:pt x="1223048" y="1441674"/>
                    <a:pt x="1212802" y="1445918"/>
                    <a:pt x="1202118" y="1445918"/>
                  </a:cubicBezTo>
                  <a:lnTo>
                    <a:pt x="40283" y="1445918"/>
                  </a:lnTo>
                  <a:cubicBezTo>
                    <a:pt x="29600" y="1445918"/>
                    <a:pt x="19353" y="1441674"/>
                    <a:pt x="11799" y="1434119"/>
                  </a:cubicBezTo>
                  <a:cubicBezTo>
                    <a:pt x="4244" y="1426564"/>
                    <a:pt x="0" y="1416318"/>
                    <a:pt x="0" y="1405634"/>
                  </a:cubicBezTo>
                  <a:lnTo>
                    <a:pt x="0" y="40283"/>
                  </a:lnTo>
                  <a:cubicBezTo>
                    <a:pt x="0" y="29600"/>
                    <a:pt x="4244" y="19353"/>
                    <a:pt x="11799" y="11799"/>
                  </a:cubicBezTo>
                  <a:cubicBezTo>
                    <a:pt x="19353" y="4244"/>
                    <a:pt x="29600" y="0"/>
                    <a:pt x="4028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72474" y="3348198"/>
            <a:ext cx="4612483" cy="5368049"/>
            <a:chOff x="0" y="0"/>
            <a:chExt cx="1242401" cy="1445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0283" y="0"/>
                  </a:moveTo>
                  <a:lnTo>
                    <a:pt x="1202118" y="0"/>
                  </a:lnTo>
                  <a:cubicBezTo>
                    <a:pt x="1212802" y="0"/>
                    <a:pt x="1223048" y="4244"/>
                    <a:pt x="1230603" y="11799"/>
                  </a:cubicBezTo>
                  <a:cubicBezTo>
                    <a:pt x="1238157" y="19353"/>
                    <a:pt x="1242401" y="29600"/>
                    <a:pt x="1242401" y="40283"/>
                  </a:cubicBezTo>
                  <a:lnTo>
                    <a:pt x="1242401" y="1405634"/>
                  </a:lnTo>
                  <a:cubicBezTo>
                    <a:pt x="1242401" y="1416318"/>
                    <a:pt x="1238157" y="1426564"/>
                    <a:pt x="1230603" y="1434119"/>
                  </a:cubicBezTo>
                  <a:cubicBezTo>
                    <a:pt x="1223048" y="1441674"/>
                    <a:pt x="1212802" y="1445918"/>
                    <a:pt x="1202118" y="1445918"/>
                  </a:cubicBezTo>
                  <a:lnTo>
                    <a:pt x="40283" y="1445918"/>
                  </a:lnTo>
                  <a:cubicBezTo>
                    <a:pt x="29600" y="1445918"/>
                    <a:pt x="19353" y="1441674"/>
                    <a:pt x="11799" y="1434119"/>
                  </a:cubicBezTo>
                  <a:cubicBezTo>
                    <a:pt x="4244" y="1426564"/>
                    <a:pt x="0" y="1416318"/>
                    <a:pt x="0" y="1405634"/>
                  </a:cubicBezTo>
                  <a:lnTo>
                    <a:pt x="0" y="40283"/>
                  </a:lnTo>
                  <a:cubicBezTo>
                    <a:pt x="0" y="29600"/>
                    <a:pt x="4244" y="19353"/>
                    <a:pt x="11799" y="11799"/>
                  </a:cubicBezTo>
                  <a:cubicBezTo>
                    <a:pt x="19353" y="4244"/>
                    <a:pt x="29600" y="0"/>
                    <a:pt x="4028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5849" y="3348198"/>
            <a:ext cx="4612483" cy="5368049"/>
            <a:chOff x="0" y="0"/>
            <a:chExt cx="1242401" cy="144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0283" y="0"/>
                  </a:moveTo>
                  <a:lnTo>
                    <a:pt x="1202118" y="0"/>
                  </a:lnTo>
                  <a:cubicBezTo>
                    <a:pt x="1212802" y="0"/>
                    <a:pt x="1223048" y="4244"/>
                    <a:pt x="1230603" y="11799"/>
                  </a:cubicBezTo>
                  <a:cubicBezTo>
                    <a:pt x="1238157" y="19353"/>
                    <a:pt x="1242401" y="29600"/>
                    <a:pt x="1242401" y="40283"/>
                  </a:cubicBezTo>
                  <a:lnTo>
                    <a:pt x="1242401" y="1405634"/>
                  </a:lnTo>
                  <a:cubicBezTo>
                    <a:pt x="1242401" y="1416318"/>
                    <a:pt x="1238157" y="1426564"/>
                    <a:pt x="1230603" y="1434119"/>
                  </a:cubicBezTo>
                  <a:cubicBezTo>
                    <a:pt x="1223048" y="1441674"/>
                    <a:pt x="1212802" y="1445918"/>
                    <a:pt x="1202118" y="1445918"/>
                  </a:cubicBezTo>
                  <a:lnTo>
                    <a:pt x="40283" y="1445918"/>
                  </a:lnTo>
                  <a:cubicBezTo>
                    <a:pt x="29600" y="1445918"/>
                    <a:pt x="19353" y="1441674"/>
                    <a:pt x="11799" y="1434119"/>
                  </a:cubicBezTo>
                  <a:cubicBezTo>
                    <a:pt x="4244" y="1426564"/>
                    <a:pt x="0" y="1416318"/>
                    <a:pt x="0" y="1405634"/>
                  </a:cubicBezTo>
                  <a:lnTo>
                    <a:pt x="0" y="40283"/>
                  </a:lnTo>
                  <a:cubicBezTo>
                    <a:pt x="0" y="29600"/>
                    <a:pt x="4244" y="19353"/>
                    <a:pt x="11799" y="11799"/>
                  </a:cubicBezTo>
                  <a:cubicBezTo>
                    <a:pt x="19353" y="4244"/>
                    <a:pt x="29600" y="0"/>
                    <a:pt x="4028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547" y="3348198"/>
            <a:ext cx="4512924" cy="5279217"/>
            <a:chOff x="0" y="0"/>
            <a:chExt cx="1215584" cy="1421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37741" y="0"/>
                  </a:moveTo>
                  <a:lnTo>
                    <a:pt x="1177843" y="0"/>
                  </a:lnTo>
                  <a:cubicBezTo>
                    <a:pt x="1198687" y="0"/>
                    <a:pt x="1215584" y="16897"/>
                    <a:pt x="1215584" y="37741"/>
                  </a:cubicBezTo>
                  <a:lnTo>
                    <a:pt x="1215584" y="1384249"/>
                  </a:lnTo>
                  <a:cubicBezTo>
                    <a:pt x="1215584" y="1405093"/>
                    <a:pt x="1198687" y="1421990"/>
                    <a:pt x="1177843" y="1421990"/>
                  </a:cubicBezTo>
                  <a:lnTo>
                    <a:pt x="37741" y="1421990"/>
                  </a:lnTo>
                  <a:cubicBezTo>
                    <a:pt x="16897" y="1421990"/>
                    <a:pt x="0" y="1405093"/>
                    <a:pt x="0" y="1384249"/>
                  </a:cubicBezTo>
                  <a:lnTo>
                    <a:pt x="0" y="37741"/>
                  </a:lnTo>
                  <a:cubicBezTo>
                    <a:pt x="0" y="16897"/>
                    <a:pt x="16897" y="0"/>
                    <a:pt x="3774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05400" y="3348198"/>
            <a:ext cx="4512924" cy="5279217"/>
            <a:chOff x="0" y="0"/>
            <a:chExt cx="1215584" cy="1421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37741" y="0"/>
                  </a:moveTo>
                  <a:lnTo>
                    <a:pt x="1177843" y="0"/>
                  </a:lnTo>
                  <a:cubicBezTo>
                    <a:pt x="1198687" y="0"/>
                    <a:pt x="1215584" y="16897"/>
                    <a:pt x="1215584" y="37741"/>
                  </a:cubicBezTo>
                  <a:lnTo>
                    <a:pt x="1215584" y="1384249"/>
                  </a:lnTo>
                  <a:cubicBezTo>
                    <a:pt x="1215584" y="1405093"/>
                    <a:pt x="1198687" y="1421990"/>
                    <a:pt x="1177843" y="1421990"/>
                  </a:cubicBezTo>
                  <a:lnTo>
                    <a:pt x="37741" y="1421990"/>
                  </a:lnTo>
                  <a:cubicBezTo>
                    <a:pt x="16897" y="1421990"/>
                    <a:pt x="0" y="1405093"/>
                    <a:pt x="0" y="1384249"/>
                  </a:cubicBezTo>
                  <a:lnTo>
                    <a:pt x="0" y="37741"/>
                  </a:lnTo>
                  <a:cubicBezTo>
                    <a:pt x="0" y="16897"/>
                    <a:pt x="16897" y="0"/>
                    <a:pt x="3774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73370" y="3348198"/>
            <a:ext cx="4512924" cy="5279217"/>
            <a:chOff x="0" y="0"/>
            <a:chExt cx="1215584" cy="142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37741" y="0"/>
                  </a:moveTo>
                  <a:lnTo>
                    <a:pt x="1177843" y="0"/>
                  </a:lnTo>
                  <a:cubicBezTo>
                    <a:pt x="1198687" y="0"/>
                    <a:pt x="1215584" y="16897"/>
                    <a:pt x="1215584" y="37741"/>
                  </a:cubicBezTo>
                  <a:lnTo>
                    <a:pt x="1215584" y="1384249"/>
                  </a:lnTo>
                  <a:cubicBezTo>
                    <a:pt x="1215584" y="1405093"/>
                    <a:pt x="1198687" y="1421990"/>
                    <a:pt x="1177843" y="1421990"/>
                  </a:cubicBezTo>
                  <a:lnTo>
                    <a:pt x="37741" y="1421990"/>
                  </a:lnTo>
                  <a:cubicBezTo>
                    <a:pt x="16897" y="1421990"/>
                    <a:pt x="0" y="1405093"/>
                    <a:pt x="0" y="1384249"/>
                  </a:cubicBezTo>
                  <a:lnTo>
                    <a:pt x="0" y="37741"/>
                  </a:lnTo>
                  <a:cubicBezTo>
                    <a:pt x="0" y="16897"/>
                    <a:pt x="16897" y="0"/>
                    <a:pt x="3774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87724" y="2993825"/>
            <a:ext cx="2616570" cy="26165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21547" y="2993825"/>
            <a:ext cx="2616570" cy="26165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57670" y="2993825"/>
            <a:ext cx="2616570" cy="26165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887328" y="3405644"/>
            <a:ext cx="2017363" cy="1792931"/>
          </a:xfrm>
          <a:custGeom>
            <a:avLst/>
            <a:gdLst/>
            <a:ahLst/>
            <a:cxnLst/>
            <a:rect r="r" b="b" t="t" l="l"/>
            <a:pathLst>
              <a:path h="1792931" w="2017363">
                <a:moveTo>
                  <a:pt x="0" y="0"/>
                </a:moveTo>
                <a:lnTo>
                  <a:pt x="2017363" y="0"/>
                </a:lnTo>
                <a:lnTo>
                  <a:pt x="2017363" y="1792932"/>
                </a:lnTo>
                <a:lnTo>
                  <a:pt x="0" y="1792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751611" y="3175006"/>
            <a:ext cx="2254208" cy="2254208"/>
          </a:xfrm>
          <a:custGeom>
            <a:avLst/>
            <a:gdLst/>
            <a:ahLst/>
            <a:cxnLst/>
            <a:rect r="r" b="b" t="t" l="l"/>
            <a:pathLst>
              <a:path h="2254208" w="2254208">
                <a:moveTo>
                  <a:pt x="0" y="0"/>
                </a:moveTo>
                <a:lnTo>
                  <a:pt x="2254208" y="0"/>
                </a:lnTo>
                <a:lnTo>
                  <a:pt x="2254208" y="2254208"/>
                </a:lnTo>
                <a:lnTo>
                  <a:pt x="0" y="2254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786595" y="3276615"/>
            <a:ext cx="2050990" cy="2050990"/>
          </a:xfrm>
          <a:custGeom>
            <a:avLst/>
            <a:gdLst/>
            <a:ahLst/>
            <a:cxnLst/>
            <a:rect r="r" b="b" t="t" l="l"/>
            <a:pathLst>
              <a:path h="2050990" w="2050990">
                <a:moveTo>
                  <a:pt x="0" y="0"/>
                </a:moveTo>
                <a:lnTo>
                  <a:pt x="2050990" y="0"/>
                </a:lnTo>
                <a:lnTo>
                  <a:pt x="2050990" y="2050990"/>
                </a:lnTo>
                <a:lnTo>
                  <a:pt x="0" y="2050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852278" y="991797"/>
            <a:ext cx="1195510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APLICABILIDAD DEL PATRÓN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75061" y="6051273"/>
            <a:ext cx="3641896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</a:p>
          <a:p>
            <a:pPr algn="ctr">
              <a:lnSpc>
                <a:spcPts val="2540"/>
              </a:lnSpc>
            </a:pPr>
            <a:r>
              <a:rPr lang="en-US" b="true" sz="2702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ACCESO SEGURO</a:t>
            </a:r>
          </a:p>
          <a:p>
            <a:pPr algn="ctr">
              <a:lnSpc>
                <a:spcPts val="2540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7008884" y="6051273"/>
            <a:ext cx="3641896" cy="707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b="true" sz="2702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MÚLTIPLES RECORRIDOS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91142" y="6051273"/>
            <a:ext cx="3641896" cy="38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b="true" sz="2702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INTERFAZ UNIFORME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31901" y="6947457"/>
            <a:ext cx="4227776" cy="182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34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Acceder a elementos agregados sin exponer su estructura. Protege la información.</a:t>
            </a:r>
          </a:p>
          <a:p>
            <a:pPr algn="ctr">
              <a:lnSpc>
                <a:spcPts val="281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008884" y="6956982"/>
            <a:ext cx="3641896" cy="169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187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Soporta múltiples recorridos. Permite varias iteraciones sobre el mismo objeto.</a:t>
            </a:r>
          </a:p>
          <a:p>
            <a:pPr algn="ctr">
              <a:lnSpc>
                <a:spcPts val="262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1991142" y="6644448"/>
            <a:ext cx="3641896" cy="231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</a:pPr>
            <a:r>
              <a:rPr lang="en-US" sz="2573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Proporciona una interfaz uniforme. Recorre diferentes estructuras agregadas sin cambios.</a:t>
            </a:r>
          </a:p>
          <a:p>
            <a:pPr algn="ctr">
              <a:lnSpc>
                <a:spcPts val="308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510580"/>
            <a:ext cx="7847964" cy="3112300"/>
            <a:chOff x="0" y="0"/>
            <a:chExt cx="2339191" cy="9276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11336" y="2510580"/>
            <a:ext cx="7847964" cy="3112300"/>
            <a:chOff x="0" y="0"/>
            <a:chExt cx="2339191" cy="927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051505"/>
            <a:ext cx="7847964" cy="3112300"/>
            <a:chOff x="0" y="0"/>
            <a:chExt cx="2339191" cy="9276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11336" y="6051505"/>
            <a:ext cx="7847964" cy="3112300"/>
            <a:chOff x="0" y="0"/>
            <a:chExt cx="2339191" cy="927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2510580"/>
            <a:ext cx="7780453" cy="3035591"/>
            <a:chOff x="0" y="0"/>
            <a:chExt cx="2319069" cy="9047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11336" y="2510580"/>
            <a:ext cx="7780453" cy="3035591"/>
            <a:chOff x="0" y="0"/>
            <a:chExt cx="2319069" cy="9047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6051505"/>
            <a:ext cx="7780453" cy="3035591"/>
            <a:chOff x="0" y="0"/>
            <a:chExt cx="2319069" cy="9047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11336" y="6051505"/>
            <a:ext cx="7780453" cy="3035591"/>
            <a:chOff x="0" y="0"/>
            <a:chExt cx="2319069" cy="90479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19069" cy="971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903030" indent="-451515" lvl="1">
                <a:lnSpc>
                  <a:spcPts val="5019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96369" y="2757042"/>
            <a:ext cx="7112625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3030" indent="-451515" lvl="1">
              <a:lnSpc>
                <a:spcPts val="5019"/>
              </a:lnSpc>
              <a:buFont typeface="Arial"/>
              <a:buChar char="•"/>
            </a:pPr>
            <a:r>
              <a:rPr lang="en-US" sz="4182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Necesitamos recorrer una colección sin exponer su estructura interna.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45250" y="2742755"/>
            <a:ext cx="7112625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3030" indent="-451515" lvl="1">
              <a:lnSpc>
                <a:spcPts val="5019"/>
              </a:lnSpc>
              <a:spcBef>
                <a:spcPct val="0"/>
              </a:spcBef>
              <a:buFont typeface="Arial"/>
              <a:buChar char="•"/>
            </a:pPr>
            <a:r>
              <a:rPr lang="en-US" sz="4182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Queremos múltiples recorridos simultáneos sobre una misma colección.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6369" y="5969355"/>
            <a:ext cx="711262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3030" indent="-451515" lvl="1">
              <a:lnSpc>
                <a:spcPts val="5019"/>
              </a:lnSpc>
              <a:spcBef>
                <a:spcPct val="0"/>
              </a:spcBef>
              <a:buFont typeface="Arial"/>
              <a:buChar char="•"/>
            </a:pPr>
            <a:r>
              <a:rPr lang="en-US" sz="4182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Deseamos unificar el acceso a diferentes tipos de colecciones (listas, árboles, mapas, etc.).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79005" y="6559651"/>
            <a:ext cx="711262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3030" indent="-451515" lvl="1">
              <a:lnSpc>
                <a:spcPts val="5019"/>
              </a:lnSpc>
              <a:spcBef>
                <a:spcPct val="0"/>
              </a:spcBef>
              <a:buFont typeface="Arial"/>
              <a:buChar char="•"/>
            </a:pPr>
            <a:r>
              <a:rPr lang="en-US" sz="4182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Se desea seguir el principio de responsabilidad única.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664438" y="1200592"/>
            <a:ext cx="16959123" cy="90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6"/>
              </a:lnSpc>
              <a:spcBef>
                <a:spcPct val="0"/>
              </a:spcBef>
            </a:pPr>
            <a:r>
              <a:rPr lang="en-US" b="true" sz="6400" strike="noStrike" u="none">
                <a:solidFill>
                  <a:srgbClr val="00000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¿CUÁNDO APLICAR EL PATRÓN ITERATOR?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6270" y="107065"/>
            <a:ext cx="9408477" cy="10146820"/>
          </a:xfrm>
          <a:custGeom>
            <a:avLst/>
            <a:gdLst/>
            <a:ahLst/>
            <a:cxnLst/>
            <a:rect r="r" b="b" t="t" l="l"/>
            <a:pathLst>
              <a:path h="10146820" w="9408477">
                <a:moveTo>
                  <a:pt x="0" y="0"/>
                </a:moveTo>
                <a:lnTo>
                  <a:pt x="9408477" y="0"/>
                </a:lnTo>
                <a:lnTo>
                  <a:pt x="9408477" y="10146820"/>
                </a:lnTo>
                <a:lnTo>
                  <a:pt x="0" y="1014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8650" r="-40314" b="-14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56270" y="4349596"/>
            <a:ext cx="9408477" cy="2600567"/>
          </a:xfrm>
          <a:custGeom>
            <a:avLst/>
            <a:gdLst/>
            <a:ahLst/>
            <a:cxnLst/>
            <a:rect r="r" b="b" t="t" l="l"/>
            <a:pathLst>
              <a:path h="2600567" w="9408477">
                <a:moveTo>
                  <a:pt x="0" y="0"/>
                </a:moveTo>
                <a:lnTo>
                  <a:pt x="9408477" y="0"/>
                </a:lnTo>
                <a:lnTo>
                  <a:pt x="9408477" y="2600567"/>
                </a:lnTo>
                <a:lnTo>
                  <a:pt x="0" y="2600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37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1074" y="1029709"/>
            <a:ext cx="6702926" cy="168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DESCRPICION DEL 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531" y="3273998"/>
            <a:ext cx="8475738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333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En una empresa que gestiona múltiples empleados, es común necesitar distintas formas de recorrer esa información:</a:t>
            </a:r>
          </a:p>
          <a:p>
            <a:pPr algn="l">
              <a:lnSpc>
                <a:spcPts val="4006"/>
              </a:lnSpc>
            </a:pPr>
          </a:p>
          <a:p>
            <a:pPr algn="l" marL="720829" indent="-360414" lvl="1">
              <a:lnSpc>
                <a:spcPts val="4006"/>
              </a:lnSpc>
              <a:buFont typeface="Arial"/>
              <a:buChar char="•"/>
            </a:pPr>
            <a:r>
              <a:rPr lang="en-US" sz="333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Ver todos los empleados</a:t>
            </a:r>
          </a:p>
          <a:p>
            <a:pPr algn="l" marL="720829" indent="-360414" lvl="1">
              <a:lnSpc>
                <a:spcPts val="4006"/>
              </a:lnSpc>
              <a:buFont typeface="Arial"/>
              <a:buChar char="•"/>
            </a:pPr>
            <a:r>
              <a:rPr lang="en-US" sz="333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Filtrar solo los activos</a:t>
            </a:r>
          </a:p>
          <a:p>
            <a:pPr algn="l" marL="720829" indent="-360414" lvl="1">
              <a:lnSpc>
                <a:spcPts val="4006"/>
              </a:lnSpc>
              <a:buFont typeface="Arial"/>
              <a:buChar char="•"/>
            </a:pPr>
            <a:r>
              <a:rPr lang="en-US" sz="333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Agrupar por departamento</a:t>
            </a:r>
          </a:p>
          <a:p>
            <a:pPr algn="l" marL="720829" indent="-360414" lvl="1">
              <a:lnSpc>
                <a:spcPts val="4006"/>
              </a:lnSpc>
              <a:buFont typeface="Arial"/>
              <a:buChar char="•"/>
            </a:pPr>
            <a:r>
              <a:rPr lang="en-US" sz="333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Ordenar por antigüedad</a:t>
            </a:r>
          </a:p>
          <a:p>
            <a:pPr algn="l">
              <a:lnSpc>
                <a:spcPts val="400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8039100"/>
            <a:ext cx="886823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3"/>
              </a:lnSpc>
            </a:pPr>
            <a:r>
              <a:rPr lang="en-US" b="true" sz="2619" strike="noStrike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Implementar estas operaciones directamente en la clase Empresa provocaría un código extenso, acoplado y poco flexible.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79341" y="2901634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ESTRUCTURA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6270" y="107065"/>
            <a:ext cx="9408477" cy="10146820"/>
          </a:xfrm>
          <a:custGeom>
            <a:avLst/>
            <a:gdLst/>
            <a:ahLst/>
            <a:cxnLst/>
            <a:rect r="r" b="b" t="t" l="l"/>
            <a:pathLst>
              <a:path h="10146820" w="9408477">
                <a:moveTo>
                  <a:pt x="0" y="0"/>
                </a:moveTo>
                <a:lnTo>
                  <a:pt x="9408477" y="0"/>
                </a:lnTo>
                <a:lnTo>
                  <a:pt x="9408477" y="10146820"/>
                </a:lnTo>
                <a:lnTo>
                  <a:pt x="0" y="1014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8650" r="-40314" b="-14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9913" y="2988248"/>
            <a:ext cx="9161191" cy="4866883"/>
          </a:xfrm>
          <a:custGeom>
            <a:avLst/>
            <a:gdLst/>
            <a:ahLst/>
            <a:cxnLst/>
            <a:rect r="r" b="b" t="t" l="l"/>
            <a:pathLst>
              <a:path h="4866883" w="9161191">
                <a:moveTo>
                  <a:pt x="0" y="0"/>
                </a:moveTo>
                <a:lnTo>
                  <a:pt x="9161191" y="0"/>
                </a:lnTo>
                <a:lnTo>
                  <a:pt x="9161191" y="4866883"/>
                </a:lnTo>
                <a:lnTo>
                  <a:pt x="0" y="486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1659" y="538546"/>
            <a:ext cx="7554611" cy="244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6399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SOLUCION IMPLEMENATANDO EL PATRON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7724" y="1356151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ESTRUCTURA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552" y="3779712"/>
            <a:ext cx="8480718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Aplicamos el patrón de diseño Iterator, que permite recorrer elementos de una colección sin exponer su estructura interna y facilita implementar diferentes formas de recorrido.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 esto logramos: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Separar el almacenamiento de la lógica de recorrido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Crear múltiples formas de iteración sin alterar la colección.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Extender fácilmente con nuevos criterios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9547" y="3348198"/>
            <a:ext cx="4612483" cy="5368049"/>
            <a:chOff x="0" y="0"/>
            <a:chExt cx="1242401" cy="14459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0283" y="0"/>
                  </a:moveTo>
                  <a:lnTo>
                    <a:pt x="1202118" y="0"/>
                  </a:lnTo>
                  <a:cubicBezTo>
                    <a:pt x="1212802" y="0"/>
                    <a:pt x="1223048" y="4244"/>
                    <a:pt x="1230603" y="11799"/>
                  </a:cubicBezTo>
                  <a:cubicBezTo>
                    <a:pt x="1238157" y="19353"/>
                    <a:pt x="1242401" y="29600"/>
                    <a:pt x="1242401" y="40283"/>
                  </a:cubicBezTo>
                  <a:lnTo>
                    <a:pt x="1242401" y="1405634"/>
                  </a:lnTo>
                  <a:cubicBezTo>
                    <a:pt x="1242401" y="1416318"/>
                    <a:pt x="1238157" y="1426564"/>
                    <a:pt x="1230603" y="1434119"/>
                  </a:cubicBezTo>
                  <a:cubicBezTo>
                    <a:pt x="1223048" y="1441674"/>
                    <a:pt x="1212802" y="1445918"/>
                    <a:pt x="1202118" y="1445918"/>
                  </a:cubicBezTo>
                  <a:lnTo>
                    <a:pt x="40283" y="1445918"/>
                  </a:lnTo>
                  <a:cubicBezTo>
                    <a:pt x="29600" y="1445918"/>
                    <a:pt x="19353" y="1441674"/>
                    <a:pt x="11799" y="1434119"/>
                  </a:cubicBezTo>
                  <a:cubicBezTo>
                    <a:pt x="4244" y="1426564"/>
                    <a:pt x="0" y="1416318"/>
                    <a:pt x="0" y="1405634"/>
                  </a:cubicBezTo>
                  <a:lnTo>
                    <a:pt x="0" y="40283"/>
                  </a:lnTo>
                  <a:cubicBezTo>
                    <a:pt x="0" y="29600"/>
                    <a:pt x="4244" y="19353"/>
                    <a:pt x="11799" y="11799"/>
                  </a:cubicBezTo>
                  <a:cubicBezTo>
                    <a:pt x="19353" y="4244"/>
                    <a:pt x="29600" y="0"/>
                    <a:pt x="4028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72474" y="3348198"/>
            <a:ext cx="4612483" cy="5368049"/>
            <a:chOff x="0" y="0"/>
            <a:chExt cx="1242401" cy="14459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0283" y="0"/>
                  </a:moveTo>
                  <a:lnTo>
                    <a:pt x="1202118" y="0"/>
                  </a:lnTo>
                  <a:cubicBezTo>
                    <a:pt x="1212802" y="0"/>
                    <a:pt x="1223048" y="4244"/>
                    <a:pt x="1230603" y="11799"/>
                  </a:cubicBezTo>
                  <a:cubicBezTo>
                    <a:pt x="1238157" y="19353"/>
                    <a:pt x="1242401" y="29600"/>
                    <a:pt x="1242401" y="40283"/>
                  </a:cubicBezTo>
                  <a:lnTo>
                    <a:pt x="1242401" y="1405634"/>
                  </a:lnTo>
                  <a:cubicBezTo>
                    <a:pt x="1242401" y="1416318"/>
                    <a:pt x="1238157" y="1426564"/>
                    <a:pt x="1230603" y="1434119"/>
                  </a:cubicBezTo>
                  <a:cubicBezTo>
                    <a:pt x="1223048" y="1441674"/>
                    <a:pt x="1212802" y="1445918"/>
                    <a:pt x="1202118" y="1445918"/>
                  </a:cubicBezTo>
                  <a:lnTo>
                    <a:pt x="40283" y="1445918"/>
                  </a:lnTo>
                  <a:cubicBezTo>
                    <a:pt x="29600" y="1445918"/>
                    <a:pt x="19353" y="1441674"/>
                    <a:pt x="11799" y="1434119"/>
                  </a:cubicBezTo>
                  <a:cubicBezTo>
                    <a:pt x="4244" y="1426564"/>
                    <a:pt x="0" y="1416318"/>
                    <a:pt x="0" y="1405634"/>
                  </a:cubicBezTo>
                  <a:lnTo>
                    <a:pt x="0" y="40283"/>
                  </a:lnTo>
                  <a:cubicBezTo>
                    <a:pt x="0" y="29600"/>
                    <a:pt x="4244" y="19353"/>
                    <a:pt x="11799" y="11799"/>
                  </a:cubicBezTo>
                  <a:cubicBezTo>
                    <a:pt x="19353" y="4244"/>
                    <a:pt x="29600" y="0"/>
                    <a:pt x="4028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5849" y="3348198"/>
            <a:ext cx="4612483" cy="5368049"/>
            <a:chOff x="0" y="0"/>
            <a:chExt cx="1242401" cy="1445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01" cy="1445918"/>
            </a:xfrm>
            <a:custGeom>
              <a:avLst/>
              <a:gdLst/>
              <a:ahLst/>
              <a:cxnLst/>
              <a:rect r="r" b="b" t="t" l="l"/>
              <a:pathLst>
                <a:path h="1445918" w="1242401">
                  <a:moveTo>
                    <a:pt x="40283" y="0"/>
                  </a:moveTo>
                  <a:lnTo>
                    <a:pt x="1202118" y="0"/>
                  </a:lnTo>
                  <a:cubicBezTo>
                    <a:pt x="1212802" y="0"/>
                    <a:pt x="1223048" y="4244"/>
                    <a:pt x="1230603" y="11799"/>
                  </a:cubicBezTo>
                  <a:cubicBezTo>
                    <a:pt x="1238157" y="19353"/>
                    <a:pt x="1242401" y="29600"/>
                    <a:pt x="1242401" y="40283"/>
                  </a:cubicBezTo>
                  <a:lnTo>
                    <a:pt x="1242401" y="1405634"/>
                  </a:lnTo>
                  <a:cubicBezTo>
                    <a:pt x="1242401" y="1416318"/>
                    <a:pt x="1238157" y="1426564"/>
                    <a:pt x="1230603" y="1434119"/>
                  </a:cubicBezTo>
                  <a:cubicBezTo>
                    <a:pt x="1223048" y="1441674"/>
                    <a:pt x="1212802" y="1445918"/>
                    <a:pt x="1202118" y="1445918"/>
                  </a:cubicBezTo>
                  <a:lnTo>
                    <a:pt x="40283" y="1445918"/>
                  </a:lnTo>
                  <a:cubicBezTo>
                    <a:pt x="29600" y="1445918"/>
                    <a:pt x="19353" y="1441674"/>
                    <a:pt x="11799" y="1434119"/>
                  </a:cubicBezTo>
                  <a:cubicBezTo>
                    <a:pt x="4244" y="1426564"/>
                    <a:pt x="0" y="1416318"/>
                    <a:pt x="0" y="1405634"/>
                  </a:cubicBezTo>
                  <a:lnTo>
                    <a:pt x="0" y="40283"/>
                  </a:lnTo>
                  <a:cubicBezTo>
                    <a:pt x="0" y="29600"/>
                    <a:pt x="4244" y="19353"/>
                    <a:pt x="11799" y="11799"/>
                  </a:cubicBezTo>
                  <a:cubicBezTo>
                    <a:pt x="19353" y="4244"/>
                    <a:pt x="29600" y="0"/>
                    <a:pt x="40283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547" y="3348198"/>
            <a:ext cx="4512924" cy="5279217"/>
            <a:chOff x="0" y="0"/>
            <a:chExt cx="1215584" cy="1421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37741" y="0"/>
                  </a:moveTo>
                  <a:lnTo>
                    <a:pt x="1177843" y="0"/>
                  </a:lnTo>
                  <a:cubicBezTo>
                    <a:pt x="1198687" y="0"/>
                    <a:pt x="1215584" y="16897"/>
                    <a:pt x="1215584" y="37741"/>
                  </a:cubicBezTo>
                  <a:lnTo>
                    <a:pt x="1215584" y="1384249"/>
                  </a:lnTo>
                  <a:cubicBezTo>
                    <a:pt x="1215584" y="1405093"/>
                    <a:pt x="1198687" y="1421990"/>
                    <a:pt x="1177843" y="1421990"/>
                  </a:cubicBezTo>
                  <a:lnTo>
                    <a:pt x="37741" y="1421990"/>
                  </a:lnTo>
                  <a:cubicBezTo>
                    <a:pt x="16897" y="1421990"/>
                    <a:pt x="0" y="1405093"/>
                    <a:pt x="0" y="1384249"/>
                  </a:cubicBezTo>
                  <a:lnTo>
                    <a:pt x="0" y="37741"/>
                  </a:lnTo>
                  <a:cubicBezTo>
                    <a:pt x="0" y="16897"/>
                    <a:pt x="16897" y="0"/>
                    <a:pt x="3774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215584" cy="140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05400" y="3348198"/>
            <a:ext cx="4512924" cy="5279217"/>
            <a:chOff x="0" y="0"/>
            <a:chExt cx="1215584" cy="1421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37741" y="0"/>
                  </a:moveTo>
                  <a:lnTo>
                    <a:pt x="1177843" y="0"/>
                  </a:lnTo>
                  <a:cubicBezTo>
                    <a:pt x="1198687" y="0"/>
                    <a:pt x="1215584" y="16897"/>
                    <a:pt x="1215584" y="37741"/>
                  </a:cubicBezTo>
                  <a:lnTo>
                    <a:pt x="1215584" y="1384249"/>
                  </a:lnTo>
                  <a:cubicBezTo>
                    <a:pt x="1215584" y="1405093"/>
                    <a:pt x="1198687" y="1421990"/>
                    <a:pt x="1177843" y="1421990"/>
                  </a:cubicBezTo>
                  <a:lnTo>
                    <a:pt x="37741" y="1421990"/>
                  </a:lnTo>
                  <a:cubicBezTo>
                    <a:pt x="16897" y="1421990"/>
                    <a:pt x="0" y="1405093"/>
                    <a:pt x="0" y="1384249"/>
                  </a:cubicBezTo>
                  <a:lnTo>
                    <a:pt x="0" y="37741"/>
                  </a:lnTo>
                  <a:cubicBezTo>
                    <a:pt x="0" y="16897"/>
                    <a:pt x="16897" y="0"/>
                    <a:pt x="3774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73370" y="3348198"/>
            <a:ext cx="4512924" cy="5279217"/>
            <a:chOff x="0" y="0"/>
            <a:chExt cx="1215584" cy="142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4" cy="1421990"/>
            </a:xfrm>
            <a:custGeom>
              <a:avLst/>
              <a:gdLst/>
              <a:ahLst/>
              <a:cxnLst/>
              <a:rect r="r" b="b" t="t" l="l"/>
              <a:pathLst>
                <a:path h="1421990" w="1215584">
                  <a:moveTo>
                    <a:pt x="37741" y="0"/>
                  </a:moveTo>
                  <a:lnTo>
                    <a:pt x="1177843" y="0"/>
                  </a:lnTo>
                  <a:cubicBezTo>
                    <a:pt x="1198687" y="0"/>
                    <a:pt x="1215584" y="16897"/>
                    <a:pt x="1215584" y="37741"/>
                  </a:cubicBezTo>
                  <a:lnTo>
                    <a:pt x="1215584" y="1384249"/>
                  </a:lnTo>
                  <a:cubicBezTo>
                    <a:pt x="1215584" y="1405093"/>
                    <a:pt x="1198687" y="1421990"/>
                    <a:pt x="1177843" y="1421990"/>
                  </a:cubicBezTo>
                  <a:lnTo>
                    <a:pt x="37741" y="1421990"/>
                  </a:lnTo>
                  <a:cubicBezTo>
                    <a:pt x="16897" y="1421990"/>
                    <a:pt x="0" y="1405093"/>
                    <a:pt x="0" y="1384249"/>
                  </a:cubicBezTo>
                  <a:lnTo>
                    <a:pt x="0" y="37741"/>
                  </a:lnTo>
                  <a:cubicBezTo>
                    <a:pt x="0" y="16897"/>
                    <a:pt x="16897" y="0"/>
                    <a:pt x="3774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87724" y="2993825"/>
            <a:ext cx="2616570" cy="26165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21547" y="2993825"/>
            <a:ext cx="2616570" cy="26165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57670" y="2993825"/>
            <a:ext cx="2616570" cy="261657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164491" y="3680463"/>
            <a:ext cx="1463037" cy="1463037"/>
          </a:xfrm>
          <a:custGeom>
            <a:avLst/>
            <a:gdLst/>
            <a:ahLst/>
            <a:cxnLst/>
            <a:rect r="r" b="b" t="t" l="l"/>
            <a:pathLst>
              <a:path h="1463037" w="1463037">
                <a:moveTo>
                  <a:pt x="0" y="0"/>
                </a:moveTo>
                <a:lnTo>
                  <a:pt x="1463037" y="0"/>
                </a:lnTo>
                <a:lnTo>
                  <a:pt x="1463037" y="1463037"/>
                </a:lnTo>
                <a:lnTo>
                  <a:pt x="0" y="146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194812" y="3520506"/>
            <a:ext cx="1367807" cy="1563208"/>
          </a:xfrm>
          <a:custGeom>
            <a:avLst/>
            <a:gdLst/>
            <a:ahLst/>
            <a:cxnLst/>
            <a:rect r="r" b="b" t="t" l="l"/>
            <a:pathLst>
              <a:path h="1563208" w="1367807">
                <a:moveTo>
                  <a:pt x="0" y="0"/>
                </a:moveTo>
                <a:lnTo>
                  <a:pt x="1367807" y="0"/>
                </a:lnTo>
                <a:lnTo>
                  <a:pt x="1367807" y="1563208"/>
                </a:lnTo>
                <a:lnTo>
                  <a:pt x="0" y="156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724078" y="3348198"/>
            <a:ext cx="2075568" cy="1844661"/>
          </a:xfrm>
          <a:custGeom>
            <a:avLst/>
            <a:gdLst/>
            <a:ahLst/>
            <a:cxnLst/>
            <a:rect r="r" b="b" t="t" l="l"/>
            <a:pathLst>
              <a:path h="1844661" w="2075568">
                <a:moveTo>
                  <a:pt x="0" y="0"/>
                </a:moveTo>
                <a:lnTo>
                  <a:pt x="2075568" y="0"/>
                </a:lnTo>
                <a:lnTo>
                  <a:pt x="2075568" y="1844661"/>
                </a:lnTo>
                <a:lnTo>
                  <a:pt x="0" y="184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728698" y="1156658"/>
            <a:ext cx="1649671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CASOS DE USO TÍPICOS EN LA VIDA REAL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075061" y="6051273"/>
            <a:ext cx="3641896" cy="707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0"/>
              </a:lnSpc>
              <a:spcBef>
                <a:spcPct val="0"/>
              </a:spcBef>
            </a:pPr>
            <a:r>
              <a:rPr lang="en-US" b="true" sz="2702" strike="noStrike" u="non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ESTRUCTURAS COMPLEJAS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08884" y="6051273"/>
            <a:ext cx="3641896" cy="38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b="true" sz="2702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BASES DE DATOS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91142" y="6051273"/>
            <a:ext cx="3641896" cy="38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b="true" sz="2702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FLUJOS DE DATOS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31901" y="6947457"/>
            <a:ext cx="4227776" cy="146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348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Recorrer listas, árboles y grafos. Facilita la navegación en estructuras complejas.</a:t>
            </a:r>
          </a:p>
          <a:p>
            <a:pPr algn="ctr">
              <a:lnSpc>
                <a:spcPts val="2818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008884" y="6956982"/>
            <a:ext cx="3641896" cy="169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187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Acceder a bases de datos. Permite recorrer conjuntos de resultados. Optimiza consultas.</a:t>
            </a:r>
          </a:p>
          <a:p>
            <a:pPr algn="ctr">
              <a:lnSpc>
                <a:spcPts val="262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1858538" y="6711147"/>
            <a:ext cx="4027182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6"/>
              </a:lnSpc>
            </a:pPr>
            <a:r>
              <a:rPr lang="en-US" sz="2321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Flujos de Datos</a:t>
            </a:r>
          </a:p>
          <a:p>
            <a:pPr algn="ctr">
              <a:lnSpc>
                <a:spcPts val="2786"/>
              </a:lnSpc>
            </a:pPr>
            <a:r>
              <a:rPr lang="en-US" sz="2321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Procesar flujos de datos o streams. Gestiona grandes volúmenes de información en tiempo real.</a:t>
            </a:r>
          </a:p>
          <a:p>
            <a:pPr algn="ctr">
              <a:lnSpc>
                <a:spcPts val="278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510580"/>
            <a:ext cx="7847964" cy="3112300"/>
            <a:chOff x="0" y="0"/>
            <a:chExt cx="2339191" cy="9276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11336" y="2510580"/>
            <a:ext cx="7847964" cy="3112300"/>
            <a:chOff x="0" y="0"/>
            <a:chExt cx="2339191" cy="927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051505"/>
            <a:ext cx="7847964" cy="3112300"/>
            <a:chOff x="0" y="0"/>
            <a:chExt cx="2339191" cy="9276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11336" y="6051505"/>
            <a:ext cx="7847964" cy="3112300"/>
            <a:chOff x="0" y="0"/>
            <a:chExt cx="2339191" cy="927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39191" cy="927663"/>
            </a:xfrm>
            <a:custGeom>
              <a:avLst/>
              <a:gdLst/>
              <a:ahLst/>
              <a:cxnLst/>
              <a:rect r="r" b="b" t="t" l="l"/>
              <a:pathLst>
                <a:path h="927663" w="2339191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2510580"/>
            <a:ext cx="7780453" cy="3035591"/>
            <a:chOff x="0" y="0"/>
            <a:chExt cx="2319069" cy="9047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11336" y="2510580"/>
            <a:ext cx="7780453" cy="3035591"/>
            <a:chOff x="0" y="0"/>
            <a:chExt cx="2319069" cy="9047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6051505"/>
            <a:ext cx="7780453" cy="3035591"/>
            <a:chOff x="0" y="0"/>
            <a:chExt cx="2319069" cy="9047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319069" cy="95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87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11336" y="6051505"/>
            <a:ext cx="7780453" cy="3035591"/>
            <a:chOff x="0" y="0"/>
            <a:chExt cx="2319069" cy="90479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19069" cy="904799"/>
            </a:xfrm>
            <a:custGeom>
              <a:avLst/>
              <a:gdLst/>
              <a:ahLst/>
              <a:cxnLst/>
              <a:rect r="r" b="b" t="t" l="l"/>
              <a:pathLst>
                <a:path h="904799" w="231906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319069" cy="971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903030" indent="-451515" lvl="1">
                <a:lnSpc>
                  <a:spcPts val="5019"/>
                </a:lnSpc>
                <a:spcBef>
                  <a:spcPct val="0"/>
                </a:spcBef>
                <a:buFont typeface="Arial"/>
                <a:buChar char="•"/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84581" y="3589440"/>
            <a:ext cx="6668691" cy="162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645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Utiliza java.util.Iterator. Recorre listas, conjuntos y mapas. Es una base fundamental</a:t>
            </a:r>
          </a:p>
          <a:p>
            <a:pPr algn="l">
              <a:lnSpc>
                <a:spcPts val="3174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45656" y="7310940"/>
            <a:ext cx="6814052" cy="164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74"/>
              </a:lnSpc>
              <a:spcBef>
                <a:spcPct val="0"/>
              </a:spcBef>
            </a:pP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Usa System.Collections.IEnumerator. Cumple una función similar. Permite iterar colecciones.</a:t>
            </a:r>
          </a:p>
          <a:p>
            <a:pPr algn="l" marL="0" indent="0" lvl="1">
              <a:lnSpc>
                <a:spcPts val="3174"/>
              </a:lnSpc>
              <a:spcBef>
                <a:spcPct val="0"/>
              </a:spcBef>
            </a:pP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00794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774439" y="847344"/>
            <a:ext cx="10204450" cy="78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sz="4640">
                <a:solidFill>
                  <a:srgbClr val="15193E"/>
                </a:solidFill>
                <a:latin typeface="Open Sans"/>
                <a:ea typeface="Open Sans"/>
                <a:cs typeface="Open Sans"/>
                <a:sym typeface="Open Sans"/>
              </a:rPr>
              <a:t>Ejemplos en Empresas y Aplicaciones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56123" y="2761805"/>
            <a:ext cx="4869498" cy="46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8"/>
              </a:lnSpc>
              <a:spcBef>
                <a:spcPct val="0"/>
              </a:spcBef>
            </a:pPr>
            <a:r>
              <a:rPr lang="en-US" b="true" sz="2770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 Collections Framework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96137" y="6230629"/>
            <a:ext cx="2893854" cy="46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8"/>
              </a:lnSpc>
              <a:spcBef>
                <a:spcPct val="0"/>
              </a:spcBef>
            </a:pP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.NET Framework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78847" y="2684396"/>
            <a:ext cx="7780453" cy="46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8"/>
              </a:lnSpc>
              <a:spcBef>
                <a:spcPct val="0"/>
              </a:spcBef>
            </a:pPr>
            <a:r>
              <a:rPr lang="en-US" b="true" sz="2770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97811" y="3579620"/>
            <a:ext cx="6993819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74"/>
              </a:lnSpc>
              <a:spcBef>
                <a:spcPct val="0"/>
              </a:spcBef>
            </a:pPr>
            <a:r>
              <a:rPr lang="en-US" sz="2645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Utiliza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itera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or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para r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pr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duci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 ca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nci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one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s.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listas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produc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 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ord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n. Faci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ita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l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expe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ri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nc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de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u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o</a:t>
            </a: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l">
              <a:lnSpc>
                <a:spcPts val="3174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478847" y="6194380"/>
            <a:ext cx="7780453" cy="46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8"/>
              </a:lnSpc>
              <a:spcBef>
                <a:spcPct val="0"/>
              </a:spcBef>
            </a:pPr>
            <a:r>
              <a:rPr lang="en-US" b="true" sz="2770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z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2770" strike="noStrike" u="none">
                <a:solidFill>
                  <a:srgbClr val="15193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75506" y="7086042"/>
            <a:ext cx="738713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645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Implementa iteradores para carruseles. Muestra productos relacionados. Mejora la navegación de compra.</a:t>
            </a:r>
          </a:p>
          <a:p>
            <a:pPr algn="l" marL="0" indent="0" lvl="1">
              <a:lnSpc>
                <a:spcPts val="3174"/>
              </a:lnSpc>
              <a:spcBef>
                <a:spcPct val="0"/>
              </a:spcBef>
            </a:pPr>
            <a:r>
              <a:rPr lang="en-US" sz="2645" strike="noStrike" u="none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Al recorrer los resultados de una consulta.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DAGpmcTDw70</dc:identifier>
  <dcterms:modified xsi:type="dcterms:W3CDTF">2011-08-01T06:04:30Z</dcterms:modified>
  <cp:revision>1</cp:revision>
  <dc:title>Patrón Iterator</dc:title>
</cp:coreProperties>
</file>